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Roboto" panose="02000000000000000000" pitchFamily="2" charset="0"/>
      <p:regular r:id="rId19"/>
    </p:embeddedFont>
    <p:embeddedFont>
      <p:font typeface="Roboto Bold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53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3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jpeg"/><Relationship Id="rId5" Type="http://schemas.openxmlformats.org/officeDocument/2006/relationships/image" Target="../media/image21.svg"/><Relationship Id="rId10" Type="http://schemas.openxmlformats.org/officeDocument/2006/relationships/image" Target="../media/image26.sv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944892" y="4078175"/>
            <a:ext cx="3314408" cy="5516469"/>
            <a:chOff x="0" y="0"/>
            <a:chExt cx="744308" cy="12388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44308" cy="1238819"/>
            </a:xfrm>
            <a:custGeom>
              <a:avLst/>
              <a:gdLst/>
              <a:ahLst/>
              <a:cxnLst/>
              <a:rect l="l" t="t" r="r" b="b"/>
              <a:pathLst>
                <a:path w="744308" h="1238819">
                  <a:moveTo>
                    <a:pt x="0" y="0"/>
                  </a:moveTo>
                  <a:lnTo>
                    <a:pt x="744308" y="0"/>
                  </a:lnTo>
                  <a:lnTo>
                    <a:pt x="744308" y="1238819"/>
                  </a:lnTo>
                  <a:lnTo>
                    <a:pt x="0" y="1238819"/>
                  </a:lnTo>
                  <a:close/>
                </a:path>
              </a:pathLst>
            </a:custGeom>
            <a:blipFill>
              <a:blip r:embed="rId2"/>
              <a:stretch>
                <a:fillRect l="-183" r="-18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Freeform 4"/>
          <p:cNvSpPr/>
          <p:nvPr/>
        </p:nvSpPr>
        <p:spPr>
          <a:xfrm>
            <a:off x="0" y="0"/>
            <a:ext cx="1799768" cy="1727778"/>
          </a:xfrm>
          <a:custGeom>
            <a:avLst/>
            <a:gdLst/>
            <a:ahLst/>
            <a:cxnLst/>
            <a:rect l="l" t="t" r="r" b="b"/>
            <a:pathLst>
              <a:path w="1799768" h="1727778">
                <a:moveTo>
                  <a:pt x="0" y="0"/>
                </a:moveTo>
                <a:lnTo>
                  <a:pt x="1799768" y="0"/>
                </a:lnTo>
                <a:lnTo>
                  <a:pt x="1799768" y="1727778"/>
                </a:lnTo>
                <a:lnTo>
                  <a:pt x="0" y="1727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438727" y="4448233"/>
            <a:ext cx="5004657" cy="5838767"/>
          </a:xfrm>
          <a:custGeom>
            <a:avLst/>
            <a:gdLst/>
            <a:ahLst/>
            <a:cxnLst/>
            <a:rect l="l" t="t" r="r" b="b"/>
            <a:pathLst>
              <a:path w="5004657" h="5838767">
                <a:moveTo>
                  <a:pt x="0" y="0"/>
                </a:moveTo>
                <a:lnTo>
                  <a:pt x="5004657" y="0"/>
                </a:lnTo>
                <a:lnTo>
                  <a:pt x="5004657" y="5838767"/>
                </a:lnTo>
                <a:lnTo>
                  <a:pt x="0" y="58387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124200" y="1830694"/>
            <a:ext cx="12663072" cy="1354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0">
              <a:buNone/>
            </a:pPr>
            <a:r>
              <a:rPr lang="en-US" sz="4400" b="0" i="0" u="none" strike="noStrike">
                <a:solidFill>
                  <a:srgbClr val="000000"/>
                </a:solidFill>
                <a:effectLst/>
                <a:latin typeface="Roboto Bold" panose="020B0604020202020204" charset="0"/>
                <a:ea typeface="Roboto Bold" panose="020B0604020202020204" charset="0"/>
              </a:rPr>
              <a:t>Xây dựng website bán quần áo Seven có tích hợp chatbot ứng dụng ReactJS, Node.js</a:t>
            </a:r>
            <a:endParaRPr lang="en-US" sz="4400" b="0">
              <a:effectLst/>
              <a:latin typeface="Roboto Bold" panose="020B0604020202020204" charset="0"/>
              <a:ea typeface="Roboto Bold" panose="020B0604020202020204" charset="0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5501278" y="4654662"/>
            <a:ext cx="7605121" cy="4018757"/>
            <a:chOff x="-1" y="-85725"/>
            <a:chExt cx="10140161" cy="5358343"/>
          </a:xfrm>
        </p:grpSpPr>
        <p:sp>
          <p:nvSpPr>
            <p:cNvPr id="8" name="TextBox 8"/>
            <p:cNvSpPr txBox="1"/>
            <p:nvPr/>
          </p:nvSpPr>
          <p:spPr>
            <a:xfrm>
              <a:off x="-1" y="-85725"/>
              <a:ext cx="9835362" cy="934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879"/>
                </a:lnSpc>
              </a:pPr>
              <a:r>
                <a:rPr lang="en-US" sz="40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GVHD: TS. Vũ Việt Thắng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389007"/>
              <a:ext cx="9530561" cy="934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879"/>
                </a:lnSpc>
              </a:pPr>
              <a:r>
                <a:rPr lang="en-US" sz="40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Sinh viên: Đỗ Thị Huyền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40942" y="2863739"/>
              <a:ext cx="9530560" cy="934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879"/>
                </a:lnSpc>
              </a:pPr>
              <a:r>
                <a:rPr lang="en-US" sz="40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Mã sinh viên: 2021603611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-1" y="4338473"/>
              <a:ext cx="10140161" cy="9341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5879"/>
                </a:lnSpc>
              </a:pPr>
              <a:r>
                <a:rPr lang="en-US" sz="40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Lớp: 2021DHHTTT02 - Khóa: 16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345601"/>
            <a:ext cx="16267214" cy="8235277"/>
          </a:xfrm>
          <a:custGeom>
            <a:avLst/>
            <a:gdLst/>
            <a:ahLst/>
            <a:cxnLst/>
            <a:rect l="l" t="t" r="r" b="b"/>
            <a:pathLst>
              <a:path w="16267214" h="8235277">
                <a:moveTo>
                  <a:pt x="0" y="0"/>
                </a:moveTo>
                <a:lnTo>
                  <a:pt x="16267214" y="0"/>
                </a:lnTo>
                <a:lnTo>
                  <a:pt x="16267214" y="8235277"/>
                </a:lnTo>
                <a:lnTo>
                  <a:pt x="0" y="82352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666887" y="295275"/>
            <a:ext cx="5619832" cy="733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9"/>
              </a:lnSpc>
            </a:pPr>
            <a:r>
              <a:rPr lang="en-US" sz="47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3.1 Sơ đồ Use Case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813595" y="495300"/>
            <a:ext cx="4660810" cy="7334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759"/>
              </a:lnSpc>
            </a:pPr>
            <a:r>
              <a:rPr lang="en-US" sz="47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3.2 Cơ sở dữ liệu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400547-989D-C22A-F6D0-EBD8A9F97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56344"/>
            <a:ext cx="17526000" cy="883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5155"/>
            <a:ext cx="18288000" cy="10241845"/>
          </a:xfrm>
          <a:custGeom>
            <a:avLst/>
            <a:gdLst/>
            <a:ahLst/>
            <a:cxnLst/>
            <a:rect l="l" t="t" r="r" b="b"/>
            <a:pathLst>
              <a:path w="18288000" h="10241845">
                <a:moveTo>
                  <a:pt x="0" y="0"/>
                </a:moveTo>
                <a:lnTo>
                  <a:pt x="18288000" y="0"/>
                </a:lnTo>
                <a:lnTo>
                  <a:pt x="18288000" y="10241845"/>
                </a:lnTo>
                <a:lnTo>
                  <a:pt x="0" y="102418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701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764855" y="1019175"/>
            <a:ext cx="10211019" cy="1228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80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4. Quy trình mua hàng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519311E2-30C4-3EBD-4FC4-926FD0867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14300"/>
            <a:ext cx="16383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395864" y="3747216"/>
            <a:ext cx="7551385" cy="6539784"/>
          </a:xfrm>
          <a:custGeom>
            <a:avLst/>
            <a:gdLst/>
            <a:ahLst/>
            <a:cxnLst/>
            <a:rect l="l" t="t" r="r" b="b"/>
            <a:pathLst>
              <a:path w="7551385" h="6539784">
                <a:moveTo>
                  <a:pt x="0" y="0"/>
                </a:moveTo>
                <a:lnTo>
                  <a:pt x="7551384" y="0"/>
                </a:lnTo>
                <a:lnTo>
                  <a:pt x="7551384" y="6539784"/>
                </a:lnTo>
                <a:lnTo>
                  <a:pt x="0" y="6539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764855" y="800100"/>
            <a:ext cx="10211019" cy="1228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600"/>
              </a:lnSpc>
            </a:pPr>
            <a:r>
              <a:rPr lang="en-US" sz="80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5. Kết quả đạt được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63842" y="2334521"/>
            <a:ext cx="4517758" cy="6794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Vận dụng kiến thức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63842" y="3329170"/>
            <a:ext cx="11560371" cy="3040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Áp dụng được các kiến thức về phân tích thiết kế hệ thống, thiết kế  cơ sở dữ liệu vào việc xây dựng website thương mại điện tử.</a:t>
            </a:r>
          </a:p>
          <a:p>
            <a:pPr marL="690881" lvl="1" indent="-345440" algn="l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Tìm hiểu và áp dụng những kỹ năng, kiến thức về React, NodeJs, MongoDB để xây dựng website bán quần áo Seven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3842" y="6722940"/>
            <a:ext cx="11732021" cy="679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Xây dựng các chức năng cơ bản của một trang web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63842" y="7717588"/>
            <a:ext cx="11560371" cy="1821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just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Xây dựng được cơ bản các chức năng cho một trang web bán hàng: Đăng nhập, đăng ký, xem thông tin sản phẩm, xem đơn hàng, cập nhật đơn hàng, đặt hàng, thanhtoán,…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780407" y="7135120"/>
            <a:ext cx="4478893" cy="1889168"/>
            <a:chOff x="0" y="0"/>
            <a:chExt cx="1179626" cy="4975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9626" cy="497559"/>
            </a:xfrm>
            <a:custGeom>
              <a:avLst/>
              <a:gdLst/>
              <a:ahLst/>
              <a:cxnLst/>
              <a:rect l="l" t="t" r="r" b="b"/>
              <a:pathLst>
                <a:path w="1179626" h="497559">
                  <a:moveTo>
                    <a:pt x="589813" y="0"/>
                  </a:moveTo>
                  <a:cubicBezTo>
                    <a:pt x="264068" y="0"/>
                    <a:pt x="0" y="111382"/>
                    <a:pt x="0" y="248779"/>
                  </a:cubicBezTo>
                  <a:cubicBezTo>
                    <a:pt x="0" y="386176"/>
                    <a:pt x="264068" y="497559"/>
                    <a:pt x="589813" y="497559"/>
                  </a:cubicBezTo>
                  <a:cubicBezTo>
                    <a:pt x="915558" y="497559"/>
                    <a:pt x="1179626" y="386176"/>
                    <a:pt x="1179626" y="248779"/>
                  </a:cubicBezTo>
                  <a:cubicBezTo>
                    <a:pt x="1179626" y="111382"/>
                    <a:pt x="915558" y="0"/>
                    <a:pt x="589813" y="0"/>
                  </a:cubicBezTo>
                  <a:close/>
                </a:path>
              </a:pathLst>
            </a:custGeom>
            <a:solidFill>
              <a:srgbClr val="3344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0590" y="37121"/>
              <a:ext cx="958446" cy="4137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r>
                <a:rPr lang="en-US" sz="339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Code chưa tối ưu.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278129" y="2412354"/>
            <a:ext cx="4478893" cy="1889168"/>
            <a:chOff x="0" y="0"/>
            <a:chExt cx="1179626" cy="49755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79626" cy="497559"/>
            </a:xfrm>
            <a:custGeom>
              <a:avLst/>
              <a:gdLst/>
              <a:ahLst/>
              <a:cxnLst/>
              <a:rect l="l" t="t" r="r" b="b"/>
              <a:pathLst>
                <a:path w="1179626" h="497559">
                  <a:moveTo>
                    <a:pt x="589813" y="0"/>
                  </a:moveTo>
                  <a:cubicBezTo>
                    <a:pt x="264068" y="0"/>
                    <a:pt x="0" y="111382"/>
                    <a:pt x="0" y="248779"/>
                  </a:cubicBezTo>
                  <a:cubicBezTo>
                    <a:pt x="0" y="386176"/>
                    <a:pt x="264068" y="497559"/>
                    <a:pt x="589813" y="497559"/>
                  </a:cubicBezTo>
                  <a:cubicBezTo>
                    <a:pt x="915558" y="497559"/>
                    <a:pt x="1179626" y="386176"/>
                    <a:pt x="1179626" y="248779"/>
                  </a:cubicBezTo>
                  <a:cubicBezTo>
                    <a:pt x="1179626" y="111382"/>
                    <a:pt x="915558" y="0"/>
                    <a:pt x="589813" y="0"/>
                  </a:cubicBezTo>
                  <a:close/>
                </a:path>
              </a:pathLst>
            </a:custGeom>
            <a:solidFill>
              <a:srgbClr val="3344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10590" y="37121"/>
              <a:ext cx="958446" cy="4137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r>
                <a:rPr lang="en-US" sz="339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Chưa hoàn thiện hệ thống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34318" y="2412354"/>
            <a:ext cx="5262340" cy="1889168"/>
            <a:chOff x="0" y="0"/>
            <a:chExt cx="1385966" cy="49755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85966" cy="497559"/>
            </a:xfrm>
            <a:custGeom>
              <a:avLst/>
              <a:gdLst/>
              <a:ahLst/>
              <a:cxnLst/>
              <a:rect l="l" t="t" r="r" b="b"/>
              <a:pathLst>
                <a:path w="1385966" h="497559">
                  <a:moveTo>
                    <a:pt x="692983" y="0"/>
                  </a:moveTo>
                  <a:cubicBezTo>
                    <a:pt x="310259" y="0"/>
                    <a:pt x="0" y="111382"/>
                    <a:pt x="0" y="248779"/>
                  </a:cubicBezTo>
                  <a:cubicBezTo>
                    <a:pt x="0" y="386176"/>
                    <a:pt x="310259" y="497559"/>
                    <a:pt x="692983" y="497559"/>
                  </a:cubicBezTo>
                  <a:cubicBezTo>
                    <a:pt x="1075707" y="497559"/>
                    <a:pt x="1385966" y="386176"/>
                    <a:pt x="1385966" y="248779"/>
                  </a:cubicBezTo>
                  <a:cubicBezTo>
                    <a:pt x="1385966" y="111382"/>
                    <a:pt x="1075707" y="0"/>
                    <a:pt x="692983" y="0"/>
                  </a:cubicBezTo>
                  <a:close/>
                </a:path>
              </a:pathLst>
            </a:custGeom>
            <a:solidFill>
              <a:srgbClr val="3344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9934" y="37121"/>
              <a:ext cx="1126097" cy="4137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r>
                <a:rPr lang="en-US" sz="339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Thiếu kinh nghiệm với công nghệ phức tạp.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6732633" y="2556031"/>
            <a:ext cx="6065269" cy="5787148"/>
          </a:xfrm>
          <a:custGeom>
            <a:avLst/>
            <a:gdLst/>
            <a:ahLst/>
            <a:cxnLst/>
            <a:rect l="l" t="t" r="r" b="b"/>
            <a:pathLst>
              <a:path w="6065269" h="5787148">
                <a:moveTo>
                  <a:pt x="0" y="0"/>
                </a:moveTo>
                <a:lnTo>
                  <a:pt x="6065269" y="0"/>
                </a:lnTo>
                <a:lnTo>
                  <a:pt x="6065269" y="5787148"/>
                </a:lnTo>
                <a:lnTo>
                  <a:pt x="0" y="57871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31" b="-73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3229512" y="1019175"/>
            <a:ext cx="12288063" cy="733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59"/>
              </a:lnSpc>
              <a:spcBef>
                <a:spcPct val="0"/>
              </a:spcBef>
            </a:pPr>
            <a:r>
              <a:rPr lang="en-US" sz="47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5.1. Hạn chế</a:t>
            </a:r>
          </a:p>
        </p:txBody>
      </p:sp>
      <p:sp>
        <p:nvSpPr>
          <p:cNvPr id="13" name="AutoShape 13"/>
          <p:cNvSpPr/>
          <p:nvPr/>
        </p:nvSpPr>
        <p:spPr>
          <a:xfrm>
            <a:off x="6296657" y="3356938"/>
            <a:ext cx="1415530" cy="584006"/>
          </a:xfrm>
          <a:prstGeom prst="line">
            <a:avLst/>
          </a:prstGeom>
          <a:ln w="1905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 flipV="1">
            <a:off x="12117071" y="3356938"/>
            <a:ext cx="1161058" cy="299765"/>
          </a:xfrm>
          <a:prstGeom prst="line">
            <a:avLst/>
          </a:prstGeom>
          <a:ln w="1905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>
            <a:off x="11079281" y="7445629"/>
            <a:ext cx="1701125" cy="634075"/>
          </a:xfrm>
          <a:prstGeom prst="line">
            <a:avLst/>
          </a:prstGeom>
          <a:ln w="1905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815589" y="7135120"/>
            <a:ext cx="4478893" cy="1889168"/>
            <a:chOff x="0" y="0"/>
            <a:chExt cx="1179626" cy="49755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79626" cy="497559"/>
            </a:xfrm>
            <a:custGeom>
              <a:avLst/>
              <a:gdLst/>
              <a:ahLst/>
              <a:cxnLst/>
              <a:rect l="l" t="t" r="r" b="b"/>
              <a:pathLst>
                <a:path w="1179626" h="497559">
                  <a:moveTo>
                    <a:pt x="589813" y="0"/>
                  </a:moveTo>
                  <a:cubicBezTo>
                    <a:pt x="264068" y="0"/>
                    <a:pt x="0" y="111382"/>
                    <a:pt x="0" y="248779"/>
                  </a:cubicBezTo>
                  <a:cubicBezTo>
                    <a:pt x="0" y="386176"/>
                    <a:pt x="264068" y="497559"/>
                    <a:pt x="589813" y="497559"/>
                  </a:cubicBezTo>
                  <a:cubicBezTo>
                    <a:pt x="915558" y="497559"/>
                    <a:pt x="1179626" y="386176"/>
                    <a:pt x="1179626" y="248779"/>
                  </a:cubicBezTo>
                  <a:cubicBezTo>
                    <a:pt x="1179626" y="111382"/>
                    <a:pt x="915558" y="0"/>
                    <a:pt x="589813" y="0"/>
                  </a:cubicBezTo>
                  <a:close/>
                </a:path>
              </a:pathLst>
            </a:custGeom>
            <a:solidFill>
              <a:srgbClr val="33445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0590" y="37121"/>
              <a:ext cx="958446" cy="4137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r>
                <a:rPr lang="en-US" sz="3399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Giao diện còn thiết sót.</a:t>
              </a:r>
            </a:p>
          </p:txBody>
        </p:sp>
      </p:grpSp>
      <p:sp>
        <p:nvSpPr>
          <p:cNvPr id="19" name="AutoShape 19"/>
          <p:cNvSpPr/>
          <p:nvPr/>
        </p:nvSpPr>
        <p:spPr>
          <a:xfrm flipV="1">
            <a:off x="6294483" y="7445629"/>
            <a:ext cx="1656589" cy="634075"/>
          </a:xfrm>
          <a:prstGeom prst="line">
            <a:avLst/>
          </a:prstGeom>
          <a:ln w="1905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00647" y="2458786"/>
            <a:ext cx="4966461" cy="1627439"/>
            <a:chOff x="0" y="0"/>
            <a:chExt cx="1308039" cy="4286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08039" cy="428626"/>
            </a:xfrm>
            <a:custGeom>
              <a:avLst/>
              <a:gdLst/>
              <a:ahLst/>
              <a:cxnLst/>
              <a:rect l="l" t="t" r="r" b="b"/>
              <a:pathLst>
                <a:path w="1308039" h="428626">
                  <a:moveTo>
                    <a:pt x="654020" y="0"/>
                  </a:moveTo>
                  <a:cubicBezTo>
                    <a:pt x="292815" y="0"/>
                    <a:pt x="0" y="95951"/>
                    <a:pt x="0" y="214313"/>
                  </a:cubicBezTo>
                  <a:cubicBezTo>
                    <a:pt x="0" y="332675"/>
                    <a:pt x="292815" y="428626"/>
                    <a:pt x="654020" y="428626"/>
                  </a:cubicBezTo>
                  <a:cubicBezTo>
                    <a:pt x="1015224" y="428626"/>
                    <a:pt x="1308039" y="332675"/>
                    <a:pt x="1308039" y="214313"/>
                  </a:cubicBezTo>
                  <a:cubicBezTo>
                    <a:pt x="1308039" y="95951"/>
                    <a:pt x="1015224" y="0"/>
                    <a:pt x="65402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22629" y="30659"/>
              <a:ext cx="1062782" cy="357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r>
                <a:rPr lang="en-US" sz="3399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Tiếp tục hoàn thiện các tính năng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923853" y="5143500"/>
            <a:ext cx="4966461" cy="1627439"/>
            <a:chOff x="0" y="0"/>
            <a:chExt cx="1308039" cy="42862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08039" cy="428626"/>
            </a:xfrm>
            <a:custGeom>
              <a:avLst/>
              <a:gdLst/>
              <a:ahLst/>
              <a:cxnLst/>
              <a:rect l="l" t="t" r="r" b="b"/>
              <a:pathLst>
                <a:path w="1308039" h="428626">
                  <a:moveTo>
                    <a:pt x="654020" y="0"/>
                  </a:moveTo>
                  <a:cubicBezTo>
                    <a:pt x="292815" y="0"/>
                    <a:pt x="0" y="95951"/>
                    <a:pt x="0" y="214313"/>
                  </a:cubicBezTo>
                  <a:cubicBezTo>
                    <a:pt x="0" y="332675"/>
                    <a:pt x="292815" y="428626"/>
                    <a:pt x="654020" y="428626"/>
                  </a:cubicBezTo>
                  <a:cubicBezTo>
                    <a:pt x="1015224" y="428626"/>
                    <a:pt x="1308039" y="332675"/>
                    <a:pt x="1308039" y="214313"/>
                  </a:cubicBezTo>
                  <a:cubicBezTo>
                    <a:pt x="1308039" y="95951"/>
                    <a:pt x="1015224" y="0"/>
                    <a:pt x="65402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22629" y="30659"/>
              <a:ext cx="1062782" cy="357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r>
                <a:rPr lang="en-US" sz="3399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Thương mại hóa sản phẩm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035258" y="2202922"/>
            <a:ext cx="4966461" cy="1555574"/>
            <a:chOff x="0" y="0"/>
            <a:chExt cx="1308039" cy="4096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08039" cy="409698"/>
            </a:xfrm>
            <a:custGeom>
              <a:avLst/>
              <a:gdLst/>
              <a:ahLst/>
              <a:cxnLst/>
              <a:rect l="l" t="t" r="r" b="b"/>
              <a:pathLst>
                <a:path w="1308039" h="409698">
                  <a:moveTo>
                    <a:pt x="654020" y="0"/>
                  </a:moveTo>
                  <a:cubicBezTo>
                    <a:pt x="292815" y="0"/>
                    <a:pt x="0" y="91714"/>
                    <a:pt x="0" y="204849"/>
                  </a:cubicBezTo>
                  <a:cubicBezTo>
                    <a:pt x="0" y="317984"/>
                    <a:pt x="292815" y="409698"/>
                    <a:pt x="654020" y="409698"/>
                  </a:cubicBezTo>
                  <a:cubicBezTo>
                    <a:pt x="1015224" y="409698"/>
                    <a:pt x="1308039" y="317984"/>
                    <a:pt x="1308039" y="204849"/>
                  </a:cubicBezTo>
                  <a:cubicBezTo>
                    <a:pt x="1308039" y="91714"/>
                    <a:pt x="1015224" y="0"/>
                    <a:pt x="65402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22629" y="28884"/>
              <a:ext cx="1062782" cy="342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r>
                <a:rPr lang="en-US" sz="3399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Tối ưu code 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407083" y="7827643"/>
            <a:ext cx="4966461" cy="1627439"/>
            <a:chOff x="0" y="0"/>
            <a:chExt cx="1308039" cy="42862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08039" cy="428626"/>
            </a:xfrm>
            <a:custGeom>
              <a:avLst/>
              <a:gdLst/>
              <a:ahLst/>
              <a:cxnLst/>
              <a:rect l="l" t="t" r="r" b="b"/>
              <a:pathLst>
                <a:path w="1308039" h="428626">
                  <a:moveTo>
                    <a:pt x="654020" y="0"/>
                  </a:moveTo>
                  <a:cubicBezTo>
                    <a:pt x="292815" y="0"/>
                    <a:pt x="0" y="95951"/>
                    <a:pt x="0" y="214313"/>
                  </a:cubicBezTo>
                  <a:cubicBezTo>
                    <a:pt x="0" y="332675"/>
                    <a:pt x="292815" y="428626"/>
                    <a:pt x="654020" y="428626"/>
                  </a:cubicBezTo>
                  <a:cubicBezTo>
                    <a:pt x="1015224" y="428626"/>
                    <a:pt x="1308039" y="332675"/>
                    <a:pt x="1308039" y="214313"/>
                  </a:cubicBezTo>
                  <a:cubicBezTo>
                    <a:pt x="1308039" y="95951"/>
                    <a:pt x="1015224" y="0"/>
                    <a:pt x="65402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22629" y="30659"/>
              <a:ext cx="1062782" cy="3577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r>
                <a:rPr lang="en-US" sz="3399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Triển khai và mở rộng thực tế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1182543" y="4568800"/>
            <a:ext cx="5224035" cy="5718200"/>
          </a:xfrm>
          <a:custGeom>
            <a:avLst/>
            <a:gdLst/>
            <a:ahLst/>
            <a:cxnLst/>
            <a:rect l="l" t="t" r="r" b="b"/>
            <a:pathLst>
              <a:path w="5224035" h="5718200">
                <a:moveTo>
                  <a:pt x="0" y="0"/>
                </a:moveTo>
                <a:lnTo>
                  <a:pt x="5224035" y="0"/>
                </a:lnTo>
                <a:lnTo>
                  <a:pt x="5224035" y="5718200"/>
                </a:lnTo>
                <a:lnTo>
                  <a:pt x="0" y="5718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3229512" y="456254"/>
            <a:ext cx="12288063" cy="733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59"/>
              </a:lnSpc>
              <a:spcBef>
                <a:spcPct val="0"/>
              </a:spcBef>
            </a:pPr>
            <a:r>
              <a:rPr lang="en-US" sz="4799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5.2. Hướng phát triển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06105" y="4543302"/>
            <a:ext cx="5316099" cy="5743698"/>
          </a:xfrm>
          <a:custGeom>
            <a:avLst/>
            <a:gdLst/>
            <a:ahLst/>
            <a:cxnLst/>
            <a:rect l="l" t="t" r="r" b="b"/>
            <a:pathLst>
              <a:path w="5316099" h="5743698">
                <a:moveTo>
                  <a:pt x="0" y="0"/>
                </a:moveTo>
                <a:lnTo>
                  <a:pt x="5316098" y="0"/>
                </a:lnTo>
                <a:lnTo>
                  <a:pt x="5316098" y="5743698"/>
                </a:lnTo>
                <a:lnTo>
                  <a:pt x="0" y="57436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015206" y="3131367"/>
            <a:ext cx="1640336" cy="2823870"/>
          </a:xfrm>
          <a:custGeom>
            <a:avLst/>
            <a:gdLst/>
            <a:ahLst/>
            <a:cxnLst/>
            <a:rect l="l" t="t" r="r" b="b"/>
            <a:pathLst>
              <a:path w="1640336" h="2823870">
                <a:moveTo>
                  <a:pt x="0" y="0"/>
                </a:moveTo>
                <a:lnTo>
                  <a:pt x="1640336" y="0"/>
                </a:lnTo>
                <a:lnTo>
                  <a:pt x="1640336" y="2823870"/>
                </a:lnTo>
                <a:lnTo>
                  <a:pt x="0" y="28238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728755" y="3246401"/>
            <a:ext cx="1891314" cy="2593802"/>
          </a:xfrm>
          <a:custGeom>
            <a:avLst/>
            <a:gdLst/>
            <a:ahLst/>
            <a:cxnLst/>
            <a:rect l="l" t="t" r="r" b="b"/>
            <a:pathLst>
              <a:path w="1891314" h="2593802">
                <a:moveTo>
                  <a:pt x="0" y="0"/>
                </a:moveTo>
                <a:lnTo>
                  <a:pt x="1891314" y="0"/>
                </a:lnTo>
                <a:lnTo>
                  <a:pt x="1891314" y="2593802"/>
                </a:lnTo>
                <a:lnTo>
                  <a:pt x="0" y="25938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511276" y="3188884"/>
            <a:ext cx="1361746" cy="2708836"/>
          </a:xfrm>
          <a:custGeom>
            <a:avLst/>
            <a:gdLst/>
            <a:ahLst/>
            <a:cxnLst/>
            <a:rect l="l" t="t" r="r" b="b"/>
            <a:pathLst>
              <a:path w="1361746" h="2708836">
                <a:moveTo>
                  <a:pt x="0" y="0"/>
                </a:moveTo>
                <a:lnTo>
                  <a:pt x="1361746" y="0"/>
                </a:lnTo>
                <a:lnTo>
                  <a:pt x="1361746" y="2708836"/>
                </a:lnTo>
                <a:lnTo>
                  <a:pt x="0" y="27088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17" r="-221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3475802" y="3275160"/>
            <a:ext cx="1325636" cy="2536284"/>
          </a:xfrm>
          <a:custGeom>
            <a:avLst/>
            <a:gdLst/>
            <a:ahLst/>
            <a:cxnLst/>
            <a:rect l="l" t="t" r="r" b="b"/>
            <a:pathLst>
              <a:path w="1325636" h="2536284">
                <a:moveTo>
                  <a:pt x="0" y="0"/>
                </a:moveTo>
                <a:lnTo>
                  <a:pt x="1325636" y="0"/>
                </a:lnTo>
                <a:lnTo>
                  <a:pt x="1325636" y="2536284"/>
                </a:lnTo>
                <a:lnTo>
                  <a:pt x="0" y="25362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33" r="-116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07890" y="2730652"/>
            <a:ext cx="7751328" cy="7060755"/>
          </a:xfrm>
          <a:custGeom>
            <a:avLst/>
            <a:gdLst/>
            <a:ahLst/>
            <a:cxnLst/>
            <a:rect l="l" t="t" r="r" b="b"/>
            <a:pathLst>
              <a:path w="7751328" h="7060755">
                <a:moveTo>
                  <a:pt x="0" y="0"/>
                </a:moveTo>
                <a:lnTo>
                  <a:pt x="7751327" y="0"/>
                </a:lnTo>
                <a:lnTo>
                  <a:pt x="7751327" y="7060755"/>
                </a:lnTo>
                <a:lnTo>
                  <a:pt x="0" y="70607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539693" y="4538693"/>
            <a:ext cx="5748307" cy="5748307"/>
          </a:xfrm>
          <a:custGeom>
            <a:avLst/>
            <a:gdLst/>
            <a:ahLst/>
            <a:cxnLst/>
            <a:rect l="l" t="t" r="r" b="b"/>
            <a:pathLst>
              <a:path w="5748307" h="5748307">
                <a:moveTo>
                  <a:pt x="0" y="0"/>
                </a:moveTo>
                <a:lnTo>
                  <a:pt x="5748307" y="0"/>
                </a:lnTo>
                <a:lnTo>
                  <a:pt x="5748307" y="5748307"/>
                </a:lnTo>
                <a:lnTo>
                  <a:pt x="0" y="57483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162421" y="1251130"/>
            <a:ext cx="13422789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59"/>
              </a:lnSpc>
            </a:pPr>
            <a:r>
              <a:rPr lang="en-US" sz="48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Nội dung thuyết trình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868870" y="2941538"/>
            <a:ext cx="6688474" cy="623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1.     Tổng quan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68870" y="3916653"/>
            <a:ext cx="6688474" cy="623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2.     Công nghệ sử dụng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68870" y="4891768"/>
            <a:ext cx="6688474" cy="623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3.     Phân tích thiết kế hệ thống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68870" y="5866882"/>
            <a:ext cx="6688474" cy="623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4.     Quy trình mua hàng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68870" y="6841997"/>
            <a:ext cx="6688474" cy="623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5.     Kết quả đạt được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68870" y="7817112"/>
            <a:ext cx="6688474" cy="6230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6.     Demo sản phẩm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4917" y="-218647"/>
            <a:ext cx="8667980" cy="4457818"/>
          </a:xfrm>
          <a:custGeom>
            <a:avLst/>
            <a:gdLst/>
            <a:ahLst/>
            <a:cxnLst/>
            <a:rect l="l" t="t" r="r" b="b"/>
            <a:pathLst>
              <a:path w="8667980" h="4457818">
                <a:moveTo>
                  <a:pt x="0" y="0"/>
                </a:moveTo>
                <a:lnTo>
                  <a:pt x="8667980" y="0"/>
                </a:lnTo>
                <a:lnTo>
                  <a:pt x="8667980" y="4457819"/>
                </a:lnTo>
                <a:lnTo>
                  <a:pt x="0" y="44578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307483" y="5751481"/>
            <a:ext cx="5171960" cy="4663243"/>
          </a:xfrm>
          <a:custGeom>
            <a:avLst/>
            <a:gdLst/>
            <a:ahLst/>
            <a:cxnLst/>
            <a:rect l="l" t="t" r="r" b="b"/>
            <a:pathLst>
              <a:path w="5171960" h="4663243">
                <a:moveTo>
                  <a:pt x="0" y="0"/>
                </a:moveTo>
                <a:lnTo>
                  <a:pt x="5171960" y="0"/>
                </a:lnTo>
                <a:lnTo>
                  <a:pt x="5171960" y="4663243"/>
                </a:lnTo>
                <a:lnTo>
                  <a:pt x="0" y="46632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402679" y="2438692"/>
            <a:ext cx="8885321" cy="7848308"/>
          </a:xfrm>
          <a:custGeom>
            <a:avLst/>
            <a:gdLst/>
            <a:ahLst/>
            <a:cxnLst/>
            <a:rect l="l" t="t" r="r" b="b"/>
            <a:pathLst>
              <a:path w="8885321" h="7848308">
                <a:moveTo>
                  <a:pt x="0" y="0"/>
                </a:moveTo>
                <a:lnTo>
                  <a:pt x="8885321" y="0"/>
                </a:lnTo>
                <a:lnTo>
                  <a:pt x="8885321" y="7848308"/>
                </a:lnTo>
                <a:lnTo>
                  <a:pt x="0" y="78483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485100" y="4657835"/>
            <a:ext cx="6245200" cy="1377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0"/>
              </a:lnSpc>
              <a:spcBef>
                <a:spcPct val="0"/>
              </a:spcBef>
            </a:pPr>
            <a:r>
              <a:rPr lang="en-US" sz="80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1. Tổng quan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77420" y="-2456667"/>
            <a:ext cx="5475427" cy="4629224"/>
          </a:xfrm>
          <a:custGeom>
            <a:avLst/>
            <a:gdLst/>
            <a:ahLst/>
            <a:cxnLst/>
            <a:rect l="l" t="t" r="r" b="b"/>
            <a:pathLst>
              <a:path w="5475427" h="4629224">
                <a:moveTo>
                  <a:pt x="0" y="0"/>
                </a:moveTo>
                <a:lnTo>
                  <a:pt x="5475427" y="0"/>
                </a:lnTo>
                <a:lnTo>
                  <a:pt x="5475427" y="4629224"/>
                </a:lnTo>
                <a:lnTo>
                  <a:pt x="0" y="46292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039443" y="8061577"/>
            <a:ext cx="4055578" cy="3428807"/>
          </a:xfrm>
          <a:custGeom>
            <a:avLst/>
            <a:gdLst/>
            <a:ahLst/>
            <a:cxnLst/>
            <a:rect l="l" t="t" r="r" b="b"/>
            <a:pathLst>
              <a:path w="4055578" h="3428807">
                <a:moveTo>
                  <a:pt x="0" y="0"/>
                </a:moveTo>
                <a:lnTo>
                  <a:pt x="4055578" y="0"/>
                </a:lnTo>
                <a:lnTo>
                  <a:pt x="4055578" y="3428807"/>
                </a:lnTo>
                <a:lnTo>
                  <a:pt x="0" y="3428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2864140"/>
            <a:ext cx="2882012" cy="4631293"/>
          </a:xfrm>
          <a:custGeom>
            <a:avLst/>
            <a:gdLst/>
            <a:ahLst/>
            <a:cxnLst/>
            <a:rect l="l" t="t" r="r" b="b"/>
            <a:pathLst>
              <a:path w="2882012" h="4631293">
                <a:moveTo>
                  <a:pt x="0" y="0"/>
                </a:moveTo>
                <a:lnTo>
                  <a:pt x="2882012" y="0"/>
                </a:lnTo>
                <a:lnTo>
                  <a:pt x="2882012" y="4631293"/>
                </a:lnTo>
                <a:lnTo>
                  <a:pt x="0" y="46312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626226" y="2864140"/>
            <a:ext cx="2882012" cy="4485444"/>
          </a:xfrm>
          <a:custGeom>
            <a:avLst/>
            <a:gdLst/>
            <a:ahLst/>
            <a:cxnLst/>
            <a:rect l="l" t="t" r="r" b="b"/>
            <a:pathLst>
              <a:path w="2882012" h="4485444">
                <a:moveTo>
                  <a:pt x="0" y="0"/>
                </a:moveTo>
                <a:lnTo>
                  <a:pt x="2882012" y="0"/>
                </a:lnTo>
                <a:lnTo>
                  <a:pt x="2882012" y="4485444"/>
                </a:lnTo>
                <a:lnTo>
                  <a:pt x="0" y="4485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24" b="-289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7909457" y="2738701"/>
            <a:ext cx="9349843" cy="4756733"/>
          </a:xfrm>
          <a:custGeom>
            <a:avLst/>
            <a:gdLst/>
            <a:ahLst/>
            <a:cxnLst/>
            <a:rect l="l" t="t" r="r" b="b"/>
            <a:pathLst>
              <a:path w="9349843" h="4756733">
                <a:moveTo>
                  <a:pt x="0" y="0"/>
                </a:moveTo>
                <a:lnTo>
                  <a:pt x="9349843" y="0"/>
                </a:lnTo>
                <a:lnTo>
                  <a:pt x="9349843" y="4756732"/>
                </a:lnTo>
                <a:lnTo>
                  <a:pt x="0" y="47567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6177332" y="742642"/>
            <a:ext cx="5364063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48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1.1 Giới thiệu đề tài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845957" y="8450982"/>
            <a:ext cx="1442043" cy="2074883"/>
          </a:xfrm>
          <a:custGeom>
            <a:avLst/>
            <a:gdLst/>
            <a:ahLst/>
            <a:cxnLst/>
            <a:rect l="l" t="t" r="r" b="b"/>
            <a:pathLst>
              <a:path w="1442043" h="2074883">
                <a:moveTo>
                  <a:pt x="0" y="0"/>
                </a:moveTo>
                <a:lnTo>
                  <a:pt x="1442043" y="0"/>
                </a:lnTo>
                <a:lnTo>
                  <a:pt x="1442043" y="2074883"/>
                </a:lnTo>
                <a:lnTo>
                  <a:pt x="0" y="2074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414268" y="3294165"/>
            <a:ext cx="5152711" cy="3448169"/>
          </a:xfrm>
          <a:custGeom>
            <a:avLst/>
            <a:gdLst/>
            <a:ahLst/>
            <a:cxnLst/>
            <a:rect l="l" t="t" r="r" b="b"/>
            <a:pathLst>
              <a:path w="5152711" h="3448169">
                <a:moveTo>
                  <a:pt x="0" y="0"/>
                </a:moveTo>
                <a:lnTo>
                  <a:pt x="5152710" y="0"/>
                </a:lnTo>
                <a:lnTo>
                  <a:pt x="5152710" y="3448169"/>
                </a:lnTo>
                <a:lnTo>
                  <a:pt x="0" y="34481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" r="-12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51885" y="3373150"/>
            <a:ext cx="4773166" cy="3290198"/>
          </a:xfrm>
          <a:custGeom>
            <a:avLst/>
            <a:gdLst/>
            <a:ahLst/>
            <a:cxnLst/>
            <a:rect l="l" t="t" r="r" b="b"/>
            <a:pathLst>
              <a:path w="4773166" h="3290198">
                <a:moveTo>
                  <a:pt x="0" y="0"/>
                </a:moveTo>
                <a:lnTo>
                  <a:pt x="4773165" y="0"/>
                </a:lnTo>
                <a:lnTo>
                  <a:pt x="4773165" y="3290198"/>
                </a:lnTo>
                <a:lnTo>
                  <a:pt x="0" y="32901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7179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634804" y="3373150"/>
            <a:ext cx="4769710" cy="3290198"/>
          </a:xfrm>
          <a:custGeom>
            <a:avLst/>
            <a:gdLst/>
            <a:ahLst/>
            <a:cxnLst/>
            <a:rect l="l" t="t" r="r" b="b"/>
            <a:pathLst>
              <a:path w="4769710" h="3290198">
                <a:moveTo>
                  <a:pt x="0" y="0"/>
                </a:moveTo>
                <a:lnTo>
                  <a:pt x="4769710" y="0"/>
                </a:lnTo>
                <a:lnTo>
                  <a:pt x="4769710" y="3290198"/>
                </a:lnTo>
                <a:lnTo>
                  <a:pt x="0" y="32901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830" r="-183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162589" y="1457190"/>
            <a:ext cx="5713214" cy="73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48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1.2 Lý do chọn đề tài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14729" y="7334925"/>
            <a:ext cx="3481388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Xu hướng phát triển </a:t>
            </a:r>
          </a:p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thương mại điện tử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634804" y="7601625"/>
            <a:ext cx="4861520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Khảo sát thói quen mua sắm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011159" y="7334925"/>
            <a:ext cx="3958928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Tối ưu hóa trải nghiệm </a:t>
            </a:r>
          </a:p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người dùng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14738" y="4303413"/>
            <a:ext cx="5485244" cy="6368934"/>
          </a:xfrm>
          <a:custGeom>
            <a:avLst/>
            <a:gdLst/>
            <a:ahLst/>
            <a:cxnLst/>
            <a:rect l="l" t="t" r="r" b="b"/>
            <a:pathLst>
              <a:path w="5485244" h="6368934">
                <a:moveTo>
                  <a:pt x="0" y="0"/>
                </a:moveTo>
                <a:lnTo>
                  <a:pt x="5485244" y="0"/>
                </a:lnTo>
                <a:lnTo>
                  <a:pt x="5485244" y="6368934"/>
                </a:lnTo>
                <a:lnTo>
                  <a:pt x="0" y="63689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06667" y="3034284"/>
            <a:ext cx="5067570" cy="3415377"/>
          </a:xfrm>
          <a:custGeom>
            <a:avLst/>
            <a:gdLst/>
            <a:ahLst/>
            <a:cxnLst/>
            <a:rect l="l" t="t" r="r" b="b"/>
            <a:pathLst>
              <a:path w="5067570" h="3415377">
                <a:moveTo>
                  <a:pt x="0" y="0"/>
                </a:moveTo>
                <a:lnTo>
                  <a:pt x="5067570" y="0"/>
                </a:lnTo>
                <a:lnTo>
                  <a:pt x="5067570" y="3415378"/>
                </a:lnTo>
                <a:lnTo>
                  <a:pt x="0" y="34153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629" t="-853" b="-853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4851" r="4851"/>
          <a:stretch>
            <a:fillRect/>
          </a:stretch>
        </p:blipFill>
        <p:spPr>
          <a:xfrm>
            <a:off x="6431404" y="3034284"/>
            <a:ext cx="5464603" cy="3415377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12553174" y="3034284"/>
            <a:ext cx="5028159" cy="3415377"/>
          </a:xfrm>
          <a:custGeom>
            <a:avLst/>
            <a:gdLst/>
            <a:ahLst/>
            <a:cxnLst/>
            <a:rect l="l" t="t" r="r" b="b"/>
            <a:pathLst>
              <a:path w="5028159" h="3415377">
                <a:moveTo>
                  <a:pt x="0" y="0"/>
                </a:moveTo>
                <a:lnTo>
                  <a:pt x="5028159" y="0"/>
                </a:lnTo>
                <a:lnTo>
                  <a:pt x="5028159" y="3415378"/>
                </a:lnTo>
                <a:lnTo>
                  <a:pt x="0" y="34153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75" r="-97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6268306" y="0"/>
            <a:ext cx="1770368" cy="1844134"/>
          </a:xfrm>
          <a:custGeom>
            <a:avLst/>
            <a:gdLst/>
            <a:ahLst/>
            <a:cxnLst/>
            <a:rect l="l" t="t" r="r" b="b"/>
            <a:pathLst>
              <a:path w="1770368" h="1844134">
                <a:moveTo>
                  <a:pt x="0" y="0"/>
                </a:moveTo>
                <a:lnTo>
                  <a:pt x="1770369" y="0"/>
                </a:lnTo>
                <a:lnTo>
                  <a:pt x="1770369" y="1844134"/>
                </a:lnTo>
                <a:lnTo>
                  <a:pt x="0" y="18441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7751116" y="1435208"/>
            <a:ext cx="4364684" cy="7333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sz="48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1.3 Mục tiêu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16891" y="6841339"/>
            <a:ext cx="3631693" cy="1066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Giúp người bán quản </a:t>
            </a:r>
          </a:p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lý hàng hóa dễ dàng.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95979" y="6841339"/>
            <a:ext cx="4735453" cy="1066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Xây dựng website </a:t>
            </a:r>
          </a:p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đầy đủ chức năng bán hàng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157316" y="6841339"/>
            <a:ext cx="3819874" cy="1066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Dễ dàng quảng bá </a:t>
            </a:r>
          </a:p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thương hiệu sản phẩm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C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175175" y="4524352"/>
            <a:ext cx="15937651" cy="1228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2. Công nghệ sử dụng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62937" y="2506782"/>
            <a:ext cx="2701708" cy="2276284"/>
            <a:chOff x="0" y="0"/>
            <a:chExt cx="812800" cy="6848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684813"/>
            </a:xfrm>
            <a:custGeom>
              <a:avLst/>
              <a:gdLst/>
              <a:ahLst/>
              <a:cxnLst/>
              <a:rect l="l" t="t" r="r" b="b"/>
              <a:pathLst>
                <a:path w="812800" h="684813">
                  <a:moveTo>
                    <a:pt x="65908" y="0"/>
                  </a:moveTo>
                  <a:lnTo>
                    <a:pt x="746892" y="0"/>
                  </a:lnTo>
                  <a:cubicBezTo>
                    <a:pt x="783292" y="0"/>
                    <a:pt x="812800" y="29508"/>
                    <a:pt x="812800" y="65908"/>
                  </a:cubicBezTo>
                  <a:lnTo>
                    <a:pt x="812800" y="618905"/>
                  </a:lnTo>
                  <a:cubicBezTo>
                    <a:pt x="812800" y="655305"/>
                    <a:pt x="783292" y="684813"/>
                    <a:pt x="746892" y="684813"/>
                  </a:cubicBezTo>
                  <a:lnTo>
                    <a:pt x="65908" y="684813"/>
                  </a:lnTo>
                  <a:cubicBezTo>
                    <a:pt x="29508" y="684813"/>
                    <a:pt x="0" y="655305"/>
                    <a:pt x="0" y="618905"/>
                  </a:cubicBezTo>
                  <a:lnTo>
                    <a:pt x="0" y="65908"/>
                  </a:lnTo>
                  <a:cubicBezTo>
                    <a:pt x="0" y="29508"/>
                    <a:pt x="29508" y="0"/>
                    <a:pt x="65908" y="0"/>
                  </a:cubicBezTo>
                  <a:close/>
                </a:path>
              </a:pathLst>
            </a:custGeom>
            <a:blipFill>
              <a:blip r:embed="rId2"/>
              <a:stretch>
                <a:fillRect l="-17550" r="-1755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351908" y="6686969"/>
            <a:ext cx="2933359" cy="1850860"/>
            <a:chOff x="0" y="0"/>
            <a:chExt cx="1288177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88177" cy="812800"/>
            </a:xfrm>
            <a:custGeom>
              <a:avLst/>
              <a:gdLst/>
              <a:ahLst/>
              <a:cxnLst/>
              <a:rect l="l" t="t" r="r" b="b"/>
              <a:pathLst>
                <a:path w="1288177" h="812800">
                  <a:moveTo>
                    <a:pt x="60703" y="0"/>
                  </a:moveTo>
                  <a:lnTo>
                    <a:pt x="1227474" y="0"/>
                  </a:lnTo>
                  <a:cubicBezTo>
                    <a:pt x="1243573" y="0"/>
                    <a:pt x="1259013" y="6395"/>
                    <a:pt x="1270397" y="17780"/>
                  </a:cubicBezTo>
                  <a:cubicBezTo>
                    <a:pt x="1281781" y="29164"/>
                    <a:pt x="1288177" y="44604"/>
                    <a:pt x="1288177" y="60703"/>
                  </a:cubicBezTo>
                  <a:lnTo>
                    <a:pt x="1288177" y="752097"/>
                  </a:lnTo>
                  <a:cubicBezTo>
                    <a:pt x="1288177" y="785622"/>
                    <a:pt x="1260999" y="812800"/>
                    <a:pt x="1227474" y="812800"/>
                  </a:cubicBezTo>
                  <a:lnTo>
                    <a:pt x="60703" y="812800"/>
                  </a:lnTo>
                  <a:cubicBezTo>
                    <a:pt x="27178" y="812800"/>
                    <a:pt x="0" y="785622"/>
                    <a:pt x="0" y="752097"/>
                  </a:cubicBezTo>
                  <a:lnTo>
                    <a:pt x="0" y="60703"/>
                  </a:lnTo>
                  <a:cubicBezTo>
                    <a:pt x="0" y="27178"/>
                    <a:pt x="27178" y="0"/>
                    <a:pt x="60703" y="0"/>
                  </a:cubicBezTo>
                  <a:close/>
                </a:path>
              </a:pathLst>
            </a:custGeom>
            <a:blipFill>
              <a:blip r:embed="rId3"/>
              <a:stretch>
                <a:fillRect l="-1739" r="-173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481716" y="6506741"/>
            <a:ext cx="2211315" cy="221131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0524" y="0"/>
                  </a:moveTo>
                  <a:lnTo>
                    <a:pt x="732276" y="0"/>
                  </a:lnTo>
                  <a:cubicBezTo>
                    <a:pt x="753632" y="0"/>
                    <a:pt x="774114" y="8484"/>
                    <a:pt x="789215" y="23585"/>
                  </a:cubicBezTo>
                  <a:cubicBezTo>
                    <a:pt x="804316" y="38686"/>
                    <a:pt x="812800" y="59168"/>
                    <a:pt x="812800" y="80524"/>
                  </a:cubicBezTo>
                  <a:lnTo>
                    <a:pt x="812800" y="732276"/>
                  </a:lnTo>
                  <a:cubicBezTo>
                    <a:pt x="812800" y="753632"/>
                    <a:pt x="804316" y="774114"/>
                    <a:pt x="789215" y="789215"/>
                  </a:cubicBezTo>
                  <a:cubicBezTo>
                    <a:pt x="774114" y="804316"/>
                    <a:pt x="753632" y="812800"/>
                    <a:pt x="732276" y="812800"/>
                  </a:cubicBezTo>
                  <a:lnTo>
                    <a:pt x="80524" y="812800"/>
                  </a:lnTo>
                  <a:cubicBezTo>
                    <a:pt x="59168" y="812800"/>
                    <a:pt x="38686" y="804316"/>
                    <a:pt x="23585" y="789215"/>
                  </a:cubicBezTo>
                  <a:cubicBezTo>
                    <a:pt x="8484" y="774114"/>
                    <a:pt x="0" y="753632"/>
                    <a:pt x="0" y="732276"/>
                  </a:cubicBezTo>
                  <a:lnTo>
                    <a:pt x="0" y="80524"/>
                  </a:lnTo>
                  <a:cubicBezTo>
                    <a:pt x="0" y="59168"/>
                    <a:pt x="8484" y="38686"/>
                    <a:pt x="23585" y="23585"/>
                  </a:cubicBezTo>
                  <a:cubicBezTo>
                    <a:pt x="38686" y="8484"/>
                    <a:pt x="59168" y="0"/>
                    <a:pt x="80524" y="0"/>
                  </a:cubicBezTo>
                  <a:close/>
                </a:path>
              </a:pathLst>
            </a:custGeom>
            <a:blipFill>
              <a:blip r:embed="rId4"/>
              <a:stretch>
                <a:fillRect l="-91" r="-9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275990" y="2460012"/>
            <a:ext cx="2622768" cy="2369824"/>
            <a:chOff x="0" y="0"/>
            <a:chExt cx="1068789" cy="96571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68789" cy="965713"/>
            </a:xfrm>
            <a:custGeom>
              <a:avLst/>
              <a:gdLst/>
              <a:ahLst/>
              <a:cxnLst/>
              <a:rect l="l" t="t" r="r" b="b"/>
              <a:pathLst>
                <a:path w="1068789" h="965713">
                  <a:moveTo>
                    <a:pt x="67892" y="0"/>
                  </a:moveTo>
                  <a:lnTo>
                    <a:pt x="1000897" y="0"/>
                  </a:lnTo>
                  <a:cubicBezTo>
                    <a:pt x="1038393" y="0"/>
                    <a:pt x="1068789" y="30396"/>
                    <a:pt x="1068789" y="67892"/>
                  </a:cubicBezTo>
                  <a:lnTo>
                    <a:pt x="1068789" y="897822"/>
                  </a:lnTo>
                  <a:cubicBezTo>
                    <a:pt x="1068789" y="935317"/>
                    <a:pt x="1038393" y="965713"/>
                    <a:pt x="1000897" y="965713"/>
                  </a:cubicBezTo>
                  <a:lnTo>
                    <a:pt x="67892" y="965713"/>
                  </a:lnTo>
                  <a:cubicBezTo>
                    <a:pt x="49886" y="965713"/>
                    <a:pt x="32617" y="958560"/>
                    <a:pt x="19885" y="945828"/>
                  </a:cubicBezTo>
                  <a:cubicBezTo>
                    <a:pt x="7153" y="933096"/>
                    <a:pt x="0" y="915828"/>
                    <a:pt x="0" y="897822"/>
                  </a:cubicBezTo>
                  <a:lnTo>
                    <a:pt x="0" y="67892"/>
                  </a:lnTo>
                  <a:cubicBezTo>
                    <a:pt x="0" y="30396"/>
                    <a:pt x="30396" y="0"/>
                    <a:pt x="67892" y="0"/>
                  </a:cubicBezTo>
                  <a:close/>
                </a:path>
              </a:pathLst>
            </a:custGeom>
            <a:blipFill>
              <a:blip r:embed="rId5"/>
              <a:stretch>
                <a:fillRect l="-2095" r="-209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287646" y="2706847"/>
            <a:ext cx="3086402" cy="1876153"/>
            <a:chOff x="0" y="0"/>
            <a:chExt cx="1337113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37113" cy="812800"/>
            </a:xfrm>
            <a:custGeom>
              <a:avLst/>
              <a:gdLst/>
              <a:ahLst/>
              <a:cxnLst/>
              <a:rect l="l" t="t" r="r" b="b"/>
              <a:pathLst>
                <a:path w="1337113" h="812800">
                  <a:moveTo>
                    <a:pt x="57693" y="0"/>
                  </a:moveTo>
                  <a:lnTo>
                    <a:pt x="1279419" y="0"/>
                  </a:lnTo>
                  <a:cubicBezTo>
                    <a:pt x="1294721" y="0"/>
                    <a:pt x="1309395" y="6078"/>
                    <a:pt x="1320215" y="16898"/>
                  </a:cubicBezTo>
                  <a:cubicBezTo>
                    <a:pt x="1331034" y="27717"/>
                    <a:pt x="1337113" y="42392"/>
                    <a:pt x="1337113" y="57693"/>
                  </a:cubicBezTo>
                  <a:lnTo>
                    <a:pt x="1337113" y="755107"/>
                  </a:lnTo>
                  <a:cubicBezTo>
                    <a:pt x="1337113" y="770408"/>
                    <a:pt x="1331034" y="785083"/>
                    <a:pt x="1320215" y="795902"/>
                  </a:cubicBezTo>
                  <a:cubicBezTo>
                    <a:pt x="1309395" y="806722"/>
                    <a:pt x="1294721" y="812800"/>
                    <a:pt x="1279419" y="812800"/>
                  </a:cubicBezTo>
                  <a:lnTo>
                    <a:pt x="57693" y="812800"/>
                  </a:lnTo>
                  <a:cubicBezTo>
                    <a:pt x="42392" y="812800"/>
                    <a:pt x="27717" y="806722"/>
                    <a:pt x="16898" y="795902"/>
                  </a:cubicBezTo>
                  <a:cubicBezTo>
                    <a:pt x="6078" y="785083"/>
                    <a:pt x="0" y="770408"/>
                    <a:pt x="0" y="755107"/>
                  </a:cubicBezTo>
                  <a:lnTo>
                    <a:pt x="0" y="57693"/>
                  </a:lnTo>
                  <a:cubicBezTo>
                    <a:pt x="0" y="42392"/>
                    <a:pt x="6078" y="27717"/>
                    <a:pt x="16898" y="16898"/>
                  </a:cubicBezTo>
                  <a:cubicBezTo>
                    <a:pt x="27717" y="6078"/>
                    <a:pt x="42392" y="0"/>
                    <a:pt x="57693" y="0"/>
                  </a:cubicBezTo>
                  <a:close/>
                </a:path>
              </a:pathLst>
            </a:custGeom>
            <a:blipFill>
              <a:blip r:embed="rId6"/>
              <a:stretch>
                <a:fillRect t="-154" b="-15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3944145" y="6501439"/>
            <a:ext cx="2339292" cy="2221919"/>
          </a:xfrm>
          <a:custGeom>
            <a:avLst/>
            <a:gdLst/>
            <a:ahLst/>
            <a:cxnLst/>
            <a:rect l="l" t="t" r="r" b="b"/>
            <a:pathLst>
              <a:path w="2339292" h="2221919">
                <a:moveTo>
                  <a:pt x="0" y="0"/>
                </a:moveTo>
                <a:lnTo>
                  <a:pt x="2339292" y="0"/>
                </a:lnTo>
                <a:lnTo>
                  <a:pt x="2339292" y="2221920"/>
                </a:lnTo>
                <a:lnTo>
                  <a:pt x="0" y="222192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2810" r="-368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4166420" y="923925"/>
            <a:ext cx="10459784" cy="830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 b="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2. Công nghệ sử dụng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C9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778" b="-766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175175" y="4524352"/>
            <a:ext cx="15937651" cy="1228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3. Phân tích thiết kế hệ thống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359</Words>
  <Application>Microsoft Office PowerPoint</Application>
  <PresentationFormat>Custom</PresentationFormat>
  <Paragraphs>49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Roboto Bold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DATN</dc:title>
  <cp:lastModifiedBy>Huyền Đỗ</cp:lastModifiedBy>
  <cp:revision>7</cp:revision>
  <dcterms:created xsi:type="dcterms:W3CDTF">2006-08-16T00:00:00Z</dcterms:created>
  <dcterms:modified xsi:type="dcterms:W3CDTF">2025-05-31T08:34:27Z</dcterms:modified>
  <dc:identifier>DAGoXiWfEd8</dc:identifier>
</cp:coreProperties>
</file>